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3"/>
  </p:handoutMasterIdLst>
  <p:sldIdLst>
    <p:sldId id="256" r:id="rId2"/>
  </p:sldIdLst>
  <p:sldSz cx="25203150" cy="36004500"/>
  <p:notesSz cx="6858000" cy="90805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9900"/>
    <a:srgbClr val="008000"/>
    <a:srgbClr val="00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804" autoAdjust="0"/>
  </p:normalViewPr>
  <p:slideViewPr>
    <p:cSldViewPr>
      <p:cViewPr>
        <p:scale>
          <a:sx n="40" d="100"/>
          <a:sy n="40" d="100"/>
        </p:scale>
        <p:origin x="30" y="-4194"/>
      </p:cViewPr>
      <p:guideLst>
        <p:guide orient="horz" pos="11340"/>
        <p:guide pos="7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64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769B95-D186-41C3-B6C8-78528D9B64C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7116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90713" y="11185525"/>
            <a:ext cx="21421725" cy="77168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79838" y="20402550"/>
            <a:ext cx="17643475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F9D2D-5B3D-461A-B729-31E156F096A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94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4576C-1BEA-4A92-8E75-B69599A2589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5288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7965738" y="3206750"/>
            <a:ext cx="5359400" cy="287972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884363" y="3206750"/>
            <a:ext cx="15928975" cy="287972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88F79-EC23-4CE2-A942-CC16E3D98CE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977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39AB2-39AD-4748-9D55-E0F2D599CA5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353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725" y="23136225"/>
            <a:ext cx="2142331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725" y="15260638"/>
            <a:ext cx="2142331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E29FC-318A-4804-9592-B4ECA2C2698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163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884363" y="10401300"/>
            <a:ext cx="10644187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80950" y="10401300"/>
            <a:ext cx="10644188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A6566-64D2-4E48-A734-9637F31FE82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000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475" y="1441450"/>
            <a:ext cx="22682200" cy="60007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475" y="8059738"/>
            <a:ext cx="111347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475" y="11418888"/>
            <a:ext cx="111347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3188" y="8059738"/>
            <a:ext cx="11139487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3188" y="11418888"/>
            <a:ext cx="11139487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8BBCF-7C0C-4B88-86A1-8AD3702E3D3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536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1AFC5-A344-48E3-B4AA-07B2A5A963A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755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F1F9F-EFF9-44F5-A998-36C0F0B42A7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56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475" y="1433513"/>
            <a:ext cx="8291513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3613" y="1433513"/>
            <a:ext cx="14089062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475" y="7534275"/>
            <a:ext cx="8291513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93E07-BEF6-4003-9BBA-91DB7137C64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551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40300" y="25203150"/>
            <a:ext cx="15120938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40300" y="3217863"/>
            <a:ext cx="15120938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40300" y="28178125"/>
            <a:ext cx="15120938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231E7-E041-4D94-A36F-6ED7D5AD014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078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84363" y="3206750"/>
            <a:ext cx="21440775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689" tIns="174845" rIns="349689" bIns="1748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84363" y="10401300"/>
            <a:ext cx="21440775" cy="2160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689" tIns="174845" rIns="349689" bIns="1748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84363" y="32804100"/>
            <a:ext cx="5251450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9689" tIns="174845" rIns="349689" bIns="174845" numCol="1" anchor="t" anchorCtr="0" compatLnSpc="1">
            <a:prstTxWarp prst="textNoShape">
              <a:avLst/>
            </a:prstTxWarp>
          </a:bodyPr>
          <a:lstStyle>
            <a:lvl1pPr>
              <a:defRPr sz="5400"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23300" y="32804100"/>
            <a:ext cx="7962900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9689" tIns="174845" rIns="349689" bIns="174845" numCol="1" anchor="t" anchorCtr="0" compatLnSpc="1">
            <a:prstTxWarp prst="textNoShape">
              <a:avLst/>
            </a:prstTxWarp>
          </a:bodyPr>
          <a:lstStyle>
            <a:lvl1pPr algn="ctr">
              <a:defRPr sz="5400"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073688" y="32804100"/>
            <a:ext cx="5251450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9689" tIns="174845" rIns="349689" bIns="174845" numCol="1" anchor="t" anchorCtr="0" compatLnSpc="1">
            <a:prstTxWarp prst="textNoShape">
              <a:avLst/>
            </a:prstTxWarp>
          </a:bodyPr>
          <a:lstStyle>
            <a:lvl1pPr algn="r">
              <a:defRPr sz="5400"/>
            </a:lvl1pPr>
          </a:lstStyle>
          <a:p>
            <a:pPr>
              <a:defRPr/>
            </a:pPr>
            <a:fld id="{4C8190A8-DDD5-413D-A78E-684BD71E40C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2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4972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2pPr>
      <a:lvl3pPr algn="ctr" defTabSz="34972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3pPr>
      <a:lvl4pPr algn="ctr" defTabSz="34972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4pPr>
      <a:lvl5pPr algn="ctr" defTabSz="34972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5pPr>
      <a:lvl6pPr marL="457200" algn="ctr" defTabSz="3497263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6pPr>
      <a:lvl7pPr marL="914400" algn="ctr" defTabSz="3497263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7pPr>
      <a:lvl8pPr marL="1371600" algn="ctr" defTabSz="3497263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8pPr>
      <a:lvl9pPr marL="1828800" algn="ctr" defTabSz="3497263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9pPr>
    </p:titleStyle>
    <p:bodyStyle>
      <a:lvl1pPr marL="1311275" indent="-1311275" algn="l" defTabSz="3497263" rtl="0" eaLnBrk="0" fontAlgn="base" hangingPunct="0">
        <a:spcBef>
          <a:spcPct val="20000"/>
        </a:spcBef>
        <a:spcAft>
          <a:spcPct val="0"/>
        </a:spcAft>
        <a:buChar char="•"/>
        <a:defRPr sz="11900">
          <a:solidFill>
            <a:schemeClr val="tx1"/>
          </a:solidFill>
          <a:latin typeface="+mn-lt"/>
          <a:ea typeface="+mn-ea"/>
          <a:cs typeface="+mn-cs"/>
        </a:defRPr>
      </a:lvl1pPr>
      <a:lvl2pPr marL="2847975" indent="-1098550" algn="l" defTabSz="3497263" rtl="0" eaLnBrk="0" fontAlgn="base" hangingPunct="0">
        <a:spcBef>
          <a:spcPct val="20000"/>
        </a:spcBef>
        <a:spcAft>
          <a:spcPct val="0"/>
        </a:spcAft>
        <a:buChar char="–"/>
        <a:defRPr sz="10300">
          <a:solidFill>
            <a:schemeClr val="tx1"/>
          </a:solidFill>
          <a:latin typeface="+mn-lt"/>
        </a:defRPr>
      </a:lvl2pPr>
      <a:lvl3pPr marL="4365625" indent="-868363" algn="l" defTabSz="3497263" rtl="0" eaLnBrk="0" fontAlgn="base" hangingPunct="0">
        <a:spcBef>
          <a:spcPct val="20000"/>
        </a:spcBef>
        <a:spcAft>
          <a:spcPct val="0"/>
        </a:spcAft>
        <a:buChar char="•"/>
        <a:defRPr sz="8800">
          <a:solidFill>
            <a:schemeClr val="tx1"/>
          </a:solidFill>
          <a:latin typeface="+mn-lt"/>
        </a:defRPr>
      </a:lvl3pPr>
      <a:lvl4pPr marL="6115050" indent="-874713" algn="l" defTabSz="3497263" rtl="0" eaLnBrk="0" fontAlgn="base" hangingPunct="0">
        <a:spcBef>
          <a:spcPct val="20000"/>
        </a:spcBef>
        <a:spcAft>
          <a:spcPct val="0"/>
        </a:spcAft>
        <a:buChar char="–"/>
        <a:defRPr sz="7300">
          <a:solidFill>
            <a:schemeClr val="tx1"/>
          </a:solidFill>
          <a:latin typeface="+mn-lt"/>
        </a:defRPr>
      </a:lvl4pPr>
      <a:lvl5pPr marL="7862888" indent="-873125" algn="l" defTabSz="3497263" rtl="0" eaLnBrk="0" fontAlgn="base" hangingPunct="0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5pPr>
      <a:lvl6pPr marL="8320088" indent="-873125" algn="l" defTabSz="3497263" rtl="0" fontAlgn="base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6pPr>
      <a:lvl7pPr marL="8777288" indent="-873125" algn="l" defTabSz="3497263" rtl="0" fontAlgn="base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7pPr>
      <a:lvl8pPr marL="9234488" indent="-873125" algn="l" defTabSz="3497263" rtl="0" fontAlgn="base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8pPr>
      <a:lvl9pPr marL="9691688" indent="-873125" algn="l" defTabSz="3497263" rtl="0" fontAlgn="base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ángulo 49">
            <a:extLst>
              <a:ext uri="{FF2B5EF4-FFF2-40B4-BE49-F238E27FC236}">
                <a16:creationId xmlns:a16="http://schemas.microsoft.com/office/drawing/2014/main" id="{78CF6A38-2D65-4CEC-899F-958D304D8749}"/>
              </a:ext>
            </a:extLst>
          </p:cNvPr>
          <p:cNvSpPr/>
          <p:nvPr/>
        </p:nvSpPr>
        <p:spPr bwMode="auto">
          <a:xfrm>
            <a:off x="13033646" y="21665349"/>
            <a:ext cx="11290300" cy="440179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9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8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0ACFDA0A-6E18-4F40-AB8A-6BAAA2C49592}"/>
              </a:ext>
            </a:extLst>
          </p:cNvPr>
          <p:cNvSpPr/>
          <p:nvPr/>
        </p:nvSpPr>
        <p:spPr bwMode="auto">
          <a:xfrm>
            <a:off x="13033646" y="14338455"/>
            <a:ext cx="11290300" cy="7295808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9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8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804A472A-1C4E-4DB4-974F-1A030F666743}"/>
              </a:ext>
            </a:extLst>
          </p:cNvPr>
          <p:cNvSpPr/>
          <p:nvPr/>
        </p:nvSpPr>
        <p:spPr bwMode="auto">
          <a:xfrm>
            <a:off x="13033646" y="8847925"/>
            <a:ext cx="11290300" cy="5475308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9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8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384551" y="1296394"/>
            <a:ext cx="19441616" cy="25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349689" tIns="174845" rIns="349689" bIns="174845">
            <a:spAutoFit/>
          </a:bodyPr>
          <a:lstStyle/>
          <a:p>
            <a:pPr algn="ctr" defTabSz="3497263">
              <a:lnSpc>
                <a:spcPct val="80000"/>
              </a:lnSpc>
              <a:defRPr/>
            </a:pPr>
            <a:r>
              <a:rPr lang="es-CO" sz="6000" b="1" dirty="0">
                <a:latin typeface="Calibri" panose="020F0502020204030204" pitchFamily="34" charset="0"/>
                <a:cs typeface="Calibri" panose="020F0502020204030204" pitchFamily="34" charset="0"/>
              </a:rPr>
              <a:t>EXPERIENCIA EN MANEJO EXPECTANTE DE CÁNCER DE TIROIDES. </a:t>
            </a:r>
          </a:p>
          <a:p>
            <a:pPr algn="ctr" defTabSz="3497263">
              <a:lnSpc>
                <a:spcPct val="80000"/>
              </a:lnSpc>
              <a:defRPr/>
            </a:pPr>
            <a:r>
              <a:rPr lang="es-CO" sz="6000" b="1" dirty="0">
                <a:latin typeface="Calibri" panose="020F0502020204030204" pitchFamily="34" charset="0"/>
                <a:cs typeface="Calibri" panose="020F0502020204030204" pitchFamily="34" charset="0"/>
              </a:rPr>
              <a:t>COHORTE INDIVIDUAL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5112643" y="3816674"/>
            <a:ext cx="15769852" cy="2015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9689" tIns="174845" rIns="349689" bIns="174845">
            <a:spAutoFit/>
          </a:bodyPr>
          <a:lstStyle>
            <a:lvl1pPr defTabSz="3497263" eaLnBrk="0" hangingPunct="0">
              <a:defRPr sz="8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497263" eaLnBrk="0" hangingPunct="0">
              <a:defRPr sz="8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497263" eaLnBrk="0" hangingPunct="0">
              <a:defRPr sz="8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497263" eaLnBrk="0" hangingPunct="0">
              <a:defRPr sz="8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497263" eaLnBrk="0" hangingPunct="0">
              <a:defRPr sz="8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s-CO" sz="3600" dirty="0">
                <a:latin typeface="Calibri" panose="020F0502020204030204" pitchFamily="34" charset="0"/>
                <a:cs typeface="Calibri" panose="020F0502020204030204" pitchFamily="34" charset="0"/>
              </a:rPr>
              <a:t>Sanabria A</a:t>
            </a:r>
            <a:r>
              <a:rPr lang="es-CO" sz="3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1,2</a:t>
            </a:r>
            <a:endParaRPr lang="es-CO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CO" sz="3600" dirty="0">
                <a:latin typeface="Calibri" panose="020F0502020204030204" pitchFamily="34" charset="0"/>
                <a:cs typeface="Calibri" panose="020F0502020204030204" pitchFamily="34" charset="0"/>
              </a:rPr>
              <a:t>Departamento de Cirugía. Facultad de Medicina. Universidad de Antioquia. Centro de excelencia en cirugía de cabeza y cuello. </a:t>
            </a:r>
            <a:r>
              <a:rPr lang="es-CO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CEXCA</a:t>
            </a:r>
            <a:r>
              <a:rPr lang="es-CO" sz="3600" dirty="0">
                <a:latin typeface="Calibri" panose="020F0502020204030204" pitchFamily="34" charset="0"/>
                <a:cs typeface="Calibri" panose="020F0502020204030204" pitchFamily="34" charset="0"/>
              </a:rPr>
              <a:t>. Medellín, Colombia</a:t>
            </a:r>
            <a:endParaRPr lang="es-CO" sz="36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590697" y="7600923"/>
            <a:ext cx="11290300" cy="23412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s-ES"/>
            </a:defPPr>
            <a:lvl1pPr defTabSz="3497263">
              <a:lnSpc>
                <a:spcPts val="4400"/>
              </a:lnSpc>
              <a:spcBef>
                <a:spcPts val="2400"/>
              </a:spcBef>
              <a:defRPr sz="3200">
                <a:latin typeface="Calibri" panose="020F0502020204030204" pitchFamily="34" charset="0"/>
              </a:defRPr>
            </a:lvl1pPr>
          </a:lstStyle>
          <a:p>
            <a:pPr algn="just"/>
            <a:r>
              <a:rPr lang="es-CO" sz="3600" b="1" dirty="0">
                <a:cs typeface="Calibri" panose="020F0502020204030204" pitchFamily="34" charset="0"/>
              </a:rPr>
              <a:t>Introducción</a:t>
            </a:r>
          </a:p>
          <a:p>
            <a:pPr algn="just"/>
            <a:r>
              <a:rPr lang="es-CO" sz="3600" dirty="0">
                <a:cs typeface="Calibri" panose="020F0502020204030204" pitchFamily="34" charset="0"/>
              </a:rPr>
              <a:t>El cáncer de tiroides es una condición frecuente en la consulta de cabeza y cuello. La mayoría de los nódulos se detectan incidentalmente en exámenes de imágenes.  Existe información acerca de la efectividad y seguridad del manejo expectante en tumores pequeños y población seleccionada. Hay poca información al respecto en Latinoamérica. </a:t>
            </a:r>
          </a:p>
          <a:p>
            <a:pPr algn="just"/>
            <a:r>
              <a:rPr lang="es-CO" sz="3600" b="1" dirty="0">
                <a:cs typeface="Calibri" panose="020F0502020204030204" pitchFamily="34" charset="0"/>
              </a:rPr>
              <a:t>Objetivo</a:t>
            </a:r>
          </a:p>
          <a:p>
            <a:pPr algn="just"/>
            <a:r>
              <a:rPr lang="es-CO" sz="3600" dirty="0">
                <a:cs typeface="Calibri" panose="020F0502020204030204" pitchFamily="34" charset="0"/>
              </a:rPr>
              <a:t>Describir una cohorte de pacientes con nódulo de tiroides Bethesda V-VI sometidos a manejo expectante..</a:t>
            </a:r>
          </a:p>
          <a:p>
            <a:pPr algn="just"/>
            <a:r>
              <a:rPr lang="es-CO" sz="3600" b="1" dirty="0">
                <a:cs typeface="Calibri" panose="020F0502020204030204" pitchFamily="34" charset="0"/>
              </a:rPr>
              <a:t>Materiales y métodos</a:t>
            </a:r>
          </a:p>
          <a:p>
            <a:r>
              <a:rPr lang="es-CO" sz="3600" dirty="0">
                <a:cs typeface="Calibri" panose="020F0502020204030204" pitchFamily="34" charset="0"/>
              </a:rPr>
              <a:t>Pacientes con diagnóstico ecográfico de nódulo de tiroides con confirmación histológica por </a:t>
            </a:r>
            <a:r>
              <a:rPr lang="es-CO" sz="3600" dirty="0" err="1">
                <a:cs typeface="Calibri" panose="020F0502020204030204" pitchFamily="34" charset="0"/>
              </a:rPr>
              <a:t>BACAF</a:t>
            </a:r>
            <a:r>
              <a:rPr lang="es-CO" sz="3600" dirty="0">
                <a:cs typeface="Calibri" panose="020F0502020204030204" pitchFamily="34" charset="0"/>
              </a:rPr>
              <a:t> de Bethesda V-VI.  </a:t>
            </a:r>
          </a:p>
          <a:p>
            <a:r>
              <a:rPr lang="es-CO" sz="3600" dirty="0">
                <a:cs typeface="Calibri" panose="020F0502020204030204" pitchFamily="34" charset="0"/>
              </a:rPr>
              <a:t>Se propuso a todos los pacientes el manejo expectante, explicando la experiencia japonesa y norteamericana al respecto. Se incluyen en este análisis aquellos que aceptaron el seguimiento en el primer encuentro.  Se explicó el protocolo de seguimiento y se dio la opción de cirugía, si durante el periodo de seguimiento el paciente cambiaba de opinión. Se recolectaron prospectivamente las variables demográficas y clínicas, el tiempo de seguimiento, cambio del tamaño y necesidad de cirugía</a:t>
            </a:r>
          </a:p>
          <a:p>
            <a:pPr algn="just"/>
            <a:r>
              <a:rPr lang="es-CO" sz="3600" b="1" dirty="0">
                <a:cs typeface="Calibri" panose="020F0502020204030204" pitchFamily="34" charset="0"/>
              </a:rPr>
              <a:t>Resultados</a:t>
            </a:r>
          </a:p>
          <a:p>
            <a:pPr algn="just"/>
            <a:r>
              <a:rPr lang="es-CO" sz="3600" dirty="0">
                <a:cs typeface="Calibri" panose="020F0502020204030204" pitchFamily="34" charset="0"/>
              </a:rPr>
              <a:t>Se reclutaron 49 pacientes desde septiembre de 2013. La edad promedio fue de 53 ±13 años (24-85).  88% fueron mujeres.  En 98% el nódulo se detectó en un examen ecográfico incidental. El tamaño inicial del nódulo fue de 9.5±4.6 mm (3-26).  39% de las ecografías fueron clasificadas como riesgo intermedio según ATA y 43% de los pacientes fueron Bethesda VI. El tamaño del nódulo &lt;1 cm fue la razón del manejo expectante en 67% de los pacientes. El promedio de controles clínicos fue de 2.3±1.5 (0-6) y el tiempo de seguimiento fue de 14.4 ±12 meses (0-48).  41% de los nódulos han permanecido estables y 33% aumentaron en promedio 3.1± 2.9 mm (1-12). 92% de los pacientes continúan en manejo expectante.</a:t>
            </a:r>
          </a:p>
        </p:txBody>
      </p:sp>
      <p:sp>
        <p:nvSpPr>
          <p:cNvPr id="2053" name="Line 327"/>
          <p:cNvSpPr>
            <a:spLocks noChangeShapeType="1"/>
          </p:cNvSpPr>
          <p:nvPr/>
        </p:nvSpPr>
        <p:spPr bwMode="auto">
          <a:xfrm flipV="1">
            <a:off x="828822" y="7312891"/>
            <a:ext cx="238696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4" name="Rectangle 660"/>
          <p:cNvSpPr>
            <a:spLocks noChangeArrowheads="1"/>
          </p:cNvSpPr>
          <p:nvPr/>
        </p:nvSpPr>
        <p:spPr bwMode="auto">
          <a:xfrm>
            <a:off x="12745591" y="26045082"/>
            <a:ext cx="12025313" cy="376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defTabSz="3497263">
              <a:lnSpc>
                <a:spcPts val="4400"/>
              </a:lnSpc>
              <a:spcBef>
                <a:spcPts val="2400"/>
              </a:spcBef>
            </a:pPr>
            <a:endParaRPr lang="es-CO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defTabSz="3497263">
              <a:lnSpc>
                <a:spcPts val="4400"/>
              </a:lnSpc>
              <a:spcBef>
                <a:spcPts val="2400"/>
              </a:spcBef>
            </a:pPr>
            <a:r>
              <a:rPr lang="es-CO" sz="3600" b="1" dirty="0">
                <a:latin typeface="Calibri" panose="020F0502020204030204" pitchFamily="34" charset="0"/>
                <a:cs typeface="Calibri" panose="020F0502020204030204" pitchFamily="34" charset="0"/>
              </a:rPr>
              <a:t>Discusión y conclusiones</a:t>
            </a:r>
          </a:p>
          <a:p>
            <a:pPr algn="just">
              <a:lnSpc>
                <a:spcPts val="4400"/>
              </a:lnSpc>
            </a:pPr>
            <a:r>
              <a:rPr lang="es-CO" sz="3600" dirty="0">
                <a:latin typeface="Calibri" panose="020F0502020204030204" pitchFamily="34" charset="0"/>
                <a:cs typeface="Calibri" panose="020F0502020204030204" pitchFamily="34" charset="0"/>
              </a:rPr>
              <a:t>El manejo expectante en pacientes con nódulos de tiroides clasificados Bethesda V-VI es factible en Colombia en casos seleccionados.  El éxito del manejo expectante fue del 92% durante el tiempo de seguimiento. </a:t>
            </a:r>
            <a:endParaRPr lang="es-CO" sz="36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254730" y="32907906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i="1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5234387" y="-20512401"/>
            <a:ext cx="119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 err="1">
                <a:latin typeface="Calibri" panose="020F0502020204030204" pitchFamily="34" charset="0"/>
              </a:rPr>
              <a:t>TI12</a:t>
            </a:r>
            <a:endParaRPr lang="es-CO" sz="6000" b="1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https://upload.wikimedia.org/wikipedia/commons/thumb/6/65/Escudo-UdeA-Nombre-Completo.svg/1280px-Escudo-UdeA-Nombre-Complet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5" y="2988404"/>
            <a:ext cx="4518446" cy="270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D9353B1C-2320-4618-8DE6-204044513E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8488" y="10302248"/>
            <a:ext cx="2014455" cy="2014455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B8B3FAD7-D482-4760-AD35-66454EFD5804}"/>
              </a:ext>
            </a:extLst>
          </p:cNvPr>
          <p:cNvSpPr txBox="1"/>
          <p:nvPr/>
        </p:nvSpPr>
        <p:spPr>
          <a:xfrm>
            <a:off x="14315904" y="12871301"/>
            <a:ext cx="2089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Calibri" panose="020F0502020204030204" pitchFamily="34" charset="0"/>
                <a:cs typeface="Calibri" panose="020F0502020204030204" pitchFamily="34" charset="0"/>
              </a:rPr>
              <a:t>Mujeres 98%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2907EC5-075F-494C-9460-DCC71797513C}"/>
              </a:ext>
            </a:extLst>
          </p:cNvPr>
          <p:cNvSpPr txBox="1"/>
          <p:nvPr/>
        </p:nvSpPr>
        <p:spPr>
          <a:xfrm>
            <a:off x="16925016" y="12686635"/>
            <a:ext cx="30213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>
                <a:latin typeface="Calibri" panose="020F0502020204030204" pitchFamily="34" charset="0"/>
                <a:cs typeface="Calibri" panose="020F0502020204030204" pitchFamily="34" charset="0"/>
              </a:rPr>
              <a:t>Hallazgo ecográfico incidental 98%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C5C09E7B-8552-45CA-84B4-F20BB7E93CDF}"/>
              </a:ext>
            </a:extLst>
          </p:cNvPr>
          <p:cNvSpPr txBox="1"/>
          <p:nvPr/>
        </p:nvSpPr>
        <p:spPr>
          <a:xfrm>
            <a:off x="20076775" y="12686635"/>
            <a:ext cx="32540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>
                <a:latin typeface="Calibri" panose="020F0502020204030204" pitchFamily="34" charset="0"/>
                <a:cs typeface="Calibri" panose="020F0502020204030204" pitchFamily="34" charset="0"/>
              </a:rPr>
              <a:t>Riesgo ATA alto 61%</a:t>
            </a:r>
          </a:p>
          <a:p>
            <a:pPr algn="ctr"/>
            <a:r>
              <a:rPr lang="es-CO" sz="2800" dirty="0">
                <a:latin typeface="Calibri" panose="020F0502020204030204" pitchFamily="34" charset="0"/>
                <a:cs typeface="Calibri" panose="020F0502020204030204" pitchFamily="34" charset="0"/>
              </a:rPr>
              <a:t>Beth VI 43%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5100CE10-66BE-4282-9E41-4EE840F4C5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72693" y="14963600"/>
            <a:ext cx="2105769" cy="1708295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9471C284-FC82-4046-AD4B-A5D898D57C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19335" y="18156854"/>
            <a:ext cx="2105769" cy="1708295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A0F0C2A8-B560-4908-8D97-CC02EC9327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34959" y="18156854"/>
            <a:ext cx="2105769" cy="1708295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8554B624-1CAE-4533-8DE7-E74CB3980F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06567" y="18156854"/>
            <a:ext cx="2105769" cy="1708295"/>
          </a:xfrm>
          <a:prstGeom prst="rect">
            <a:avLst/>
          </a:prstGeom>
        </p:spPr>
      </p:pic>
      <p:sp>
        <p:nvSpPr>
          <p:cNvPr id="17" name="Elipse 16">
            <a:extLst>
              <a:ext uri="{FF2B5EF4-FFF2-40B4-BE49-F238E27FC236}">
                <a16:creationId xmlns:a16="http://schemas.microsoft.com/office/drawing/2014/main" id="{7F751F57-8CAA-41CD-80C7-0D0FFE1BC1F5}"/>
              </a:ext>
            </a:extLst>
          </p:cNvPr>
          <p:cNvSpPr/>
          <p:nvPr/>
        </p:nvSpPr>
        <p:spPr bwMode="auto">
          <a:xfrm>
            <a:off x="19854697" y="16019709"/>
            <a:ext cx="426387" cy="47323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9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69BF6477-95E2-4A9E-B5FF-54ED2BD6B830}"/>
              </a:ext>
            </a:extLst>
          </p:cNvPr>
          <p:cNvSpPr/>
          <p:nvPr/>
        </p:nvSpPr>
        <p:spPr bwMode="auto">
          <a:xfrm>
            <a:off x="23225530" y="18950123"/>
            <a:ext cx="570944" cy="62699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9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1AB42D10-F8C8-42D7-B525-3D742AE695CA}"/>
              </a:ext>
            </a:extLst>
          </p:cNvPr>
          <p:cNvSpPr/>
          <p:nvPr/>
        </p:nvSpPr>
        <p:spPr bwMode="auto">
          <a:xfrm>
            <a:off x="20000481" y="19027005"/>
            <a:ext cx="426387" cy="47323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9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C43BD9EA-94BD-41A3-8BCC-52BBC6AD0AEB}"/>
              </a:ext>
            </a:extLst>
          </p:cNvPr>
          <p:cNvSpPr/>
          <p:nvPr/>
        </p:nvSpPr>
        <p:spPr bwMode="auto">
          <a:xfrm>
            <a:off x="16677761" y="19071014"/>
            <a:ext cx="324527" cy="38521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9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526E7BA7-42F2-4FFE-8CDE-56D65D78F0FD}"/>
              </a:ext>
            </a:extLst>
          </p:cNvPr>
          <p:cNvSpPr txBox="1"/>
          <p:nvPr/>
        </p:nvSpPr>
        <p:spPr>
          <a:xfrm>
            <a:off x="20415734" y="15534552"/>
            <a:ext cx="30213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>
                <a:latin typeface="Calibri" panose="020F0502020204030204" pitchFamily="34" charset="0"/>
                <a:cs typeface="Calibri" panose="020F0502020204030204" pitchFamily="34" charset="0"/>
              </a:rPr>
              <a:t>Tamaño inicial 9,5±4,6 mm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75231E3D-A530-43D6-8366-A46C9AD0230B}"/>
              </a:ext>
            </a:extLst>
          </p:cNvPr>
          <p:cNvSpPr txBox="1"/>
          <p:nvPr/>
        </p:nvSpPr>
        <p:spPr>
          <a:xfrm>
            <a:off x="14548752" y="20650023"/>
            <a:ext cx="3021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>
                <a:latin typeface="Calibri" panose="020F0502020204030204" pitchFamily="34" charset="0"/>
                <a:cs typeface="Calibri" panose="020F0502020204030204" pitchFamily="34" charset="0"/>
              </a:rPr>
              <a:t>Disminuyeron 26%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BD8029C8-B5FC-4848-8622-FAD6946DBEB4}"/>
              </a:ext>
            </a:extLst>
          </p:cNvPr>
          <p:cNvSpPr txBox="1"/>
          <p:nvPr/>
        </p:nvSpPr>
        <p:spPr>
          <a:xfrm>
            <a:off x="21461520" y="20637926"/>
            <a:ext cx="3021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>
                <a:latin typeface="Calibri" panose="020F0502020204030204" pitchFamily="34" charset="0"/>
                <a:cs typeface="Calibri" panose="020F0502020204030204" pitchFamily="34" charset="0"/>
              </a:rPr>
              <a:t>Aumentaron 33%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7F29A2FE-FB45-4B30-A88E-BE614C6BC5F6}"/>
              </a:ext>
            </a:extLst>
          </p:cNvPr>
          <p:cNvSpPr txBox="1"/>
          <p:nvPr/>
        </p:nvSpPr>
        <p:spPr>
          <a:xfrm>
            <a:off x="18077144" y="20626886"/>
            <a:ext cx="3021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>
                <a:latin typeface="Calibri" panose="020F0502020204030204" pitchFamily="34" charset="0"/>
                <a:cs typeface="Calibri" panose="020F0502020204030204" pitchFamily="34" charset="0"/>
              </a:rPr>
              <a:t>Estables 41%</a:t>
            </a:r>
          </a:p>
        </p:txBody>
      </p: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2F2DA5DF-7EC5-4E15-8E1F-AAADC2C9E98C}"/>
              </a:ext>
            </a:extLst>
          </p:cNvPr>
          <p:cNvCxnSpPr>
            <a:cxnSpLocks/>
          </p:cNvCxnSpPr>
          <p:nvPr/>
        </p:nvCxnSpPr>
        <p:spPr bwMode="auto">
          <a:xfrm flipH="1">
            <a:off x="16994086" y="17128845"/>
            <a:ext cx="2472410" cy="801539"/>
          </a:xfrm>
          <a:prstGeom prst="straightConnector1">
            <a:avLst/>
          </a:prstGeom>
          <a:solidFill>
            <a:schemeClr val="accent1"/>
          </a:solidFill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1EAB3455-7C20-44FE-B177-86446845E84A}"/>
              </a:ext>
            </a:extLst>
          </p:cNvPr>
          <p:cNvCxnSpPr>
            <a:cxnSpLocks/>
          </p:cNvCxnSpPr>
          <p:nvPr/>
        </p:nvCxnSpPr>
        <p:spPr bwMode="auto">
          <a:xfrm>
            <a:off x="19515595" y="17131243"/>
            <a:ext cx="2472410" cy="801539"/>
          </a:xfrm>
          <a:prstGeom prst="straightConnector1">
            <a:avLst/>
          </a:prstGeom>
          <a:solidFill>
            <a:schemeClr val="accent1"/>
          </a:solidFill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4DEBE6E5-AD4C-4887-9CAB-737376805320}"/>
              </a:ext>
            </a:extLst>
          </p:cNvPr>
          <p:cNvCxnSpPr>
            <a:cxnSpLocks/>
          </p:cNvCxnSpPr>
          <p:nvPr/>
        </p:nvCxnSpPr>
        <p:spPr bwMode="auto">
          <a:xfrm>
            <a:off x="19515595" y="17128845"/>
            <a:ext cx="0" cy="748312"/>
          </a:xfrm>
          <a:prstGeom prst="straightConnector1">
            <a:avLst/>
          </a:prstGeom>
          <a:solidFill>
            <a:schemeClr val="accent1"/>
          </a:solidFill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034" name="Picture 10" descr="Image result for eye">
            <a:extLst>
              <a:ext uri="{FF2B5EF4-FFF2-40B4-BE49-F238E27FC236}">
                <a16:creationId xmlns:a16="http://schemas.microsoft.com/office/drawing/2014/main" id="{62ACC86F-9EA8-447B-93ED-110AB5BDD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4126" y="22750345"/>
            <a:ext cx="3542370" cy="177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CuadroTexto 45">
            <a:extLst>
              <a:ext uri="{FF2B5EF4-FFF2-40B4-BE49-F238E27FC236}">
                <a16:creationId xmlns:a16="http://schemas.microsoft.com/office/drawing/2014/main" id="{A804D6E1-F2E5-4FAC-B46F-9B15408B29DF}"/>
              </a:ext>
            </a:extLst>
          </p:cNvPr>
          <p:cNvSpPr txBox="1"/>
          <p:nvPr/>
        </p:nvSpPr>
        <p:spPr>
          <a:xfrm>
            <a:off x="17614612" y="24965622"/>
            <a:ext cx="3021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>
                <a:latin typeface="Calibri" panose="020F0502020204030204" pitchFamily="34" charset="0"/>
                <a:cs typeface="Calibri" panose="020F0502020204030204" pitchFamily="34" charset="0"/>
              </a:rPr>
              <a:t>Vigilancia 92%</a:t>
            </a:r>
          </a:p>
        </p:txBody>
      </p:sp>
      <p:sp>
        <p:nvSpPr>
          <p:cNvPr id="2048" name="CuadroTexto 2047">
            <a:extLst>
              <a:ext uri="{FF2B5EF4-FFF2-40B4-BE49-F238E27FC236}">
                <a16:creationId xmlns:a16="http://schemas.microsoft.com/office/drawing/2014/main" id="{C92282C5-103B-4D84-9648-7AD9EFD6021B}"/>
              </a:ext>
            </a:extLst>
          </p:cNvPr>
          <p:cNvSpPr txBox="1"/>
          <p:nvPr/>
        </p:nvSpPr>
        <p:spPr>
          <a:xfrm rot="16200000">
            <a:off x="11870483" y="10872682"/>
            <a:ext cx="31425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>
                <a:latin typeface="Calibri" panose="020F0502020204030204" pitchFamily="34" charset="0"/>
                <a:cs typeface="Calibri" panose="020F0502020204030204" pitchFamily="34" charset="0"/>
              </a:rPr>
              <a:t>POBLACIÓN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820C6CEF-E24F-4024-A464-CAABB3A7214C}"/>
              </a:ext>
            </a:extLst>
          </p:cNvPr>
          <p:cNvSpPr txBox="1"/>
          <p:nvPr/>
        </p:nvSpPr>
        <p:spPr>
          <a:xfrm rot="16200000">
            <a:off x="11598076" y="17662363"/>
            <a:ext cx="37683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>
                <a:latin typeface="Calibri" panose="020F0502020204030204" pitchFamily="34" charset="0"/>
                <a:cs typeface="Calibri" panose="020F0502020204030204" pitchFamily="34" charset="0"/>
              </a:rPr>
              <a:t>SEGUIMIENTO</a:t>
            </a:r>
          </a:p>
        </p:txBody>
      </p:sp>
      <p:grpSp>
        <p:nvGrpSpPr>
          <p:cNvPr id="2058" name="Grupo 2057">
            <a:extLst>
              <a:ext uri="{FF2B5EF4-FFF2-40B4-BE49-F238E27FC236}">
                <a16:creationId xmlns:a16="http://schemas.microsoft.com/office/drawing/2014/main" id="{51801B15-07EE-4A7E-9A26-71ED788BBF01}"/>
              </a:ext>
            </a:extLst>
          </p:cNvPr>
          <p:cNvGrpSpPr/>
          <p:nvPr/>
        </p:nvGrpSpPr>
        <p:grpSpPr>
          <a:xfrm>
            <a:off x="14627872" y="9954600"/>
            <a:ext cx="1190149" cy="2709750"/>
            <a:chOff x="8747130" y="11614067"/>
            <a:chExt cx="2014455" cy="4345405"/>
          </a:xfrm>
        </p:grpSpPr>
        <p:pic>
          <p:nvPicPr>
            <p:cNvPr id="2056" name="Imagen 2055">
              <a:extLst>
                <a:ext uri="{FF2B5EF4-FFF2-40B4-BE49-F238E27FC236}">
                  <a16:creationId xmlns:a16="http://schemas.microsoft.com/office/drawing/2014/main" id="{CAC53485-8555-4D52-AFB3-4FF915D2361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747130" y="12389275"/>
              <a:ext cx="2014455" cy="3570197"/>
            </a:xfrm>
            <a:prstGeom prst="rect">
              <a:avLst/>
            </a:prstGeom>
          </p:spPr>
        </p:pic>
        <p:pic>
          <p:nvPicPr>
            <p:cNvPr id="2057" name="Imagen 2056">
              <a:extLst>
                <a:ext uri="{FF2B5EF4-FFF2-40B4-BE49-F238E27FC236}">
                  <a16:creationId xmlns:a16="http://schemas.microsoft.com/office/drawing/2014/main" id="{631BD0FB-96DF-4973-9B88-F236C6B6F6A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433223" y="11614067"/>
              <a:ext cx="662847" cy="645465"/>
            </a:xfrm>
            <a:prstGeom prst="rect">
              <a:avLst/>
            </a:prstGeom>
          </p:spPr>
        </p:pic>
      </p:grpSp>
      <p:grpSp>
        <p:nvGrpSpPr>
          <p:cNvPr id="2062" name="Grupo 2061">
            <a:extLst>
              <a:ext uri="{FF2B5EF4-FFF2-40B4-BE49-F238E27FC236}">
                <a16:creationId xmlns:a16="http://schemas.microsoft.com/office/drawing/2014/main" id="{E904FB64-8655-4DFB-B036-18A9F77B924A}"/>
              </a:ext>
            </a:extLst>
          </p:cNvPr>
          <p:cNvGrpSpPr/>
          <p:nvPr/>
        </p:nvGrpSpPr>
        <p:grpSpPr>
          <a:xfrm>
            <a:off x="20530095" y="10200141"/>
            <a:ext cx="2296639" cy="2218669"/>
            <a:chOff x="8710069" y="14572771"/>
            <a:chExt cx="7783011" cy="6858957"/>
          </a:xfrm>
        </p:grpSpPr>
        <p:pic>
          <p:nvPicPr>
            <p:cNvPr id="2060" name="Imagen 2059">
              <a:extLst>
                <a:ext uri="{FF2B5EF4-FFF2-40B4-BE49-F238E27FC236}">
                  <a16:creationId xmlns:a16="http://schemas.microsoft.com/office/drawing/2014/main" id="{C5DE89BC-B9A6-47DD-A0F0-E130C825349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710069" y="14572771"/>
              <a:ext cx="7783011" cy="6858957"/>
            </a:xfrm>
            <a:prstGeom prst="rect">
              <a:avLst/>
            </a:prstGeom>
          </p:spPr>
        </p:pic>
        <p:pic>
          <p:nvPicPr>
            <p:cNvPr id="2059" name="Imagen 2058">
              <a:extLst>
                <a:ext uri="{FF2B5EF4-FFF2-40B4-BE49-F238E27FC236}">
                  <a16:creationId xmlns:a16="http://schemas.microsoft.com/office/drawing/2014/main" id="{27DEDF5D-9040-49FF-837C-3AD10125C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9295938" y="15091956"/>
              <a:ext cx="6611273" cy="5820587"/>
            </a:xfrm>
            <a:prstGeom prst="rect">
              <a:avLst/>
            </a:prstGeom>
          </p:spPr>
        </p:pic>
      </p:grpSp>
      <p:sp>
        <p:nvSpPr>
          <p:cNvPr id="63" name="CuadroTexto 62">
            <a:extLst>
              <a:ext uri="{FF2B5EF4-FFF2-40B4-BE49-F238E27FC236}">
                <a16:creationId xmlns:a16="http://schemas.microsoft.com/office/drawing/2014/main" id="{A4F2B835-422D-4C8B-84D9-D19B3B66FD06}"/>
              </a:ext>
            </a:extLst>
          </p:cNvPr>
          <p:cNvSpPr txBox="1"/>
          <p:nvPr/>
        </p:nvSpPr>
        <p:spPr>
          <a:xfrm rot="16200000">
            <a:off x="12190483" y="23523583"/>
            <a:ext cx="2583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>
                <a:latin typeface="Calibri" panose="020F0502020204030204" pitchFamily="34" charset="0"/>
                <a:cs typeface="Calibri" panose="020F0502020204030204" pitchFamily="34" charset="0"/>
              </a:rPr>
              <a:t>DECISIÓN</a:t>
            </a:r>
          </a:p>
        </p:txBody>
      </p:sp>
      <p:pic>
        <p:nvPicPr>
          <p:cNvPr id="1036" name="Picture 12" descr="http://i0.wp.com/cexca.com.co/wp-content/uploads/2017/07/logo-cexca.png">
            <a:extLst>
              <a:ext uri="{FF2B5EF4-FFF2-40B4-BE49-F238E27FC236}">
                <a16:creationId xmlns:a16="http://schemas.microsoft.com/office/drawing/2014/main" id="{01AD57CF-FF94-46FB-B0A7-E5EBF7471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8769" y="3632186"/>
            <a:ext cx="2324631" cy="195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3" name="Rectangle 13">
            <a:extLst>
              <a:ext uri="{FF2B5EF4-FFF2-40B4-BE49-F238E27FC236}">
                <a16:creationId xmlns:a16="http://schemas.microsoft.com/office/drawing/2014/main" id="{2C19F8D4-957E-4AA7-972F-8B03C2087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602" y="32187826"/>
            <a:ext cx="22740093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Miyauchi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Kudo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T,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Ito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Y, Oda H,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Sasai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H,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Higashiyama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T, Fukushima M,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Masuoka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H, Kihara M,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Miya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A.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Estimation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of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the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lifetime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probability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of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disease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progression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of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papillary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microcarcinoma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of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the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thyroid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during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active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surveillance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.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Surgery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. 2018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Jan;163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(1):48-52.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Tuttle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RM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Fagin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JA,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Minkowitz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G, Wong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RJ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Roman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B, Patel S,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Untch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B,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Ganly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I,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Shaha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AR,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Shah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JP, Pace M, Li D, Bach A, Lin O,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Whiting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Ghossein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R, Landa I,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Sabra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M,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Boucai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L, Fish S, Morris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LGT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. Natural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History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and Tumor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Volume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Kinetics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of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Papillary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Thyroid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Cancers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During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Active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Surveillance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. JAMA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Otolaryngol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Head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Neck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Surg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. 2017 Oct 1;143(10):1015-1020.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es-CO" altLang="es-CO" sz="2000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L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eboulleux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S,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Tuttle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RM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, Pacini F, Schlumberger M.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Papillary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thyroid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microcarcinoma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: time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to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shift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from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surgery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to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active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surveillance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? Lancet Diabetes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Endocrinol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. 2016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Nov;4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(11):933-942.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Wang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LY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Roman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BR, Palmer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FL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Tuttle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RM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Shaha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AR,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Shah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JP, Patel SG,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Ganly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I.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Effectiveness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of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routine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ultrasonographic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surveillance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of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patients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with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low-risk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papillary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carcinoma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of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the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thyroid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.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Surgery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. 2016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May;159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(5):1390-5.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Oda H,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Miyauchi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Ito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Y,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Yoshioka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K,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Nakayama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Sasai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H,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Masuoka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H,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Yabuta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T, Fukushima M,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Higashiyama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T, Kihara M, Kobayashi K,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Miya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A.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Incidences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of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Unfavorable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Events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in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the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Management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of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Low-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Risk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Papillary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Microcarcinoma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of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the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Thyroid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by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Active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Surveillance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Versus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Immediate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Surgery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.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Thyroid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. 2016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Jan;26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(1):150-5.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Ito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Y,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Miyauchi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Inoue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H, Fukushima M, Kihara M,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Higashiyama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T,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Tomoda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C,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Takamura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Y, Kobayashi K,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Miya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A.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An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observational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trial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for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papillary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thyroid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microcarcinoma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in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Japanese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patients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.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World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J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Surg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. 2010 </a:t>
            </a:r>
            <a:r>
              <a:rPr kumimoji="0" lang="es-CO" altLang="es-CO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Jan;34</a:t>
            </a:r>
            <a:r>
              <a:rPr kumimoji="0" lang="es-CO" altLang="es-CO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(1):28-35. </a:t>
            </a:r>
            <a:endParaRPr kumimoji="0" lang="es-CO" altLang="es-CO" sz="4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5000</TotalTime>
  <Words>793</Words>
  <Application>Microsoft Office PowerPoint</Application>
  <PresentationFormat>Personalizado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Times New Roman</vt:lpstr>
      <vt:lpstr>Diseño predeterminado</vt:lpstr>
      <vt:lpstr>Presentación de PowerPoint</vt:lpstr>
    </vt:vector>
  </TitlesOfParts>
  <Company>HOSPITAL SAN IGNACIO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HOSPITAL SAN IGNACIO</dc:creator>
  <cp:lastModifiedBy>Lenovo</cp:lastModifiedBy>
  <cp:revision>184</cp:revision>
  <cp:lastPrinted>2001-10-03T02:58:42Z</cp:lastPrinted>
  <dcterms:created xsi:type="dcterms:W3CDTF">2001-09-26T16:10:30Z</dcterms:created>
  <dcterms:modified xsi:type="dcterms:W3CDTF">2018-04-19T11:46:46Z</dcterms:modified>
</cp:coreProperties>
</file>