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3"/>
  </p:handoutMasterIdLst>
  <p:sldIdLst>
    <p:sldId id="256" r:id="rId2"/>
  </p:sldIdLst>
  <p:sldSz cx="25203150" cy="36004500"/>
  <p:notesSz cx="6858000" cy="90805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9900"/>
    <a:srgbClr val="008000"/>
    <a:srgbClr val="00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804" autoAdjust="0"/>
  </p:normalViewPr>
  <p:slideViewPr>
    <p:cSldViewPr>
      <p:cViewPr>
        <p:scale>
          <a:sx n="30" d="100"/>
          <a:sy n="30" d="100"/>
        </p:scale>
        <p:origin x="630" y="-1656"/>
      </p:cViewPr>
      <p:guideLst>
        <p:guide orient="horz" pos="11340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769B95-D186-41C3-B6C8-78528D9B64C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7116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713" y="11185525"/>
            <a:ext cx="21421725" cy="77168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79838" y="20402550"/>
            <a:ext cx="1764347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F9D2D-5B3D-461A-B729-31E156F096A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94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4576C-1BEA-4A92-8E75-B69599A2589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5288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7965738" y="3206750"/>
            <a:ext cx="5359400" cy="287972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84363" y="3206750"/>
            <a:ext cx="15928975" cy="287972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88F79-EC23-4CE2-A942-CC16E3D98CE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977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39AB2-39AD-4748-9D55-E0F2D599CA5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353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725" y="23136225"/>
            <a:ext cx="214233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725" y="15260638"/>
            <a:ext cx="214233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E29FC-318A-4804-9592-B4ECA2C2698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163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84363" y="10401300"/>
            <a:ext cx="10644187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80950" y="10401300"/>
            <a:ext cx="10644188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A6566-64D2-4E48-A734-9637F31FE82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000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475" y="1441450"/>
            <a:ext cx="2268220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475" y="8059738"/>
            <a:ext cx="111347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475" y="11418888"/>
            <a:ext cx="111347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3188" y="8059738"/>
            <a:ext cx="11139487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3188" y="11418888"/>
            <a:ext cx="11139487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8BBCF-7C0C-4B88-86A1-8AD3702E3D3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536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1AFC5-A344-48E3-B4AA-07B2A5A963A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755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F1F9F-EFF9-44F5-A998-36C0F0B42A7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5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475" y="1433513"/>
            <a:ext cx="8291513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613" y="1433513"/>
            <a:ext cx="14089062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475" y="7534275"/>
            <a:ext cx="8291513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93E07-BEF6-4003-9BBA-91DB7137C64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551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40300" y="25203150"/>
            <a:ext cx="15120938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40300" y="3217863"/>
            <a:ext cx="15120938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40300" y="28178125"/>
            <a:ext cx="15120938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231E7-E041-4D94-A36F-6ED7D5AD014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078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84363" y="3206750"/>
            <a:ext cx="2144077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689" tIns="174845" rIns="349689" bIns="1748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4363" y="10401300"/>
            <a:ext cx="21440775" cy="2160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689" tIns="174845" rIns="349689" bIns="1748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84363" y="32804100"/>
            <a:ext cx="525145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689" tIns="174845" rIns="349689" bIns="174845" numCol="1" anchor="t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23300" y="32804100"/>
            <a:ext cx="796290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689" tIns="174845" rIns="349689" bIns="174845" numCol="1" anchor="t" anchorCtr="0" compatLnSpc="1">
            <a:prstTxWarp prst="textNoShape">
              <a:avLst/>
            </a:prstTxWarp>
          </a:bodyPr>
          <a:lstStyle>
            <a:lvl1pPr algn="ctr">
              <a:defRPr sz="5400"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073688" y="32804100"/>
            <a:ext cx="525145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689" tIns="174845" rIns="349689" bIns="174845" numCol="1" anchor="t" anchorCtr="0" compatLnSpc="1">
            <a:prstTxWarp prst="textNoShape">
              <a:avLst/>
            </a:prstTxWarp>
          </a:bodyPr>
          <a:lstStyle>
            <a:lvl1pPr algn="r">
              <a:defRPr sz="5400"/>
            </a:lvl1pPr>
          </a:lstStyle>
          <a:p>
            <a:pPr>
              <a:defRPr/>
            </a:pPr>
            <a:fld id="{4C8190A8-DDD5-413D-A78E-684BD71E40C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2pPr>
      <a:lvl3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3pPr>
      <a:lvl4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4pPr>
      <a:lvl5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5pPr>
      <a:lvl6pPr marL="457200" algn="ctr" defTabSz="3497263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6pPr>
      <a:lvl7pPr marL="914400" algn="ctr" defTabSz="3497263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7pPr>
      <a:lvl8pPr marL="1371600" algn="ctr" defTabSz="3497263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8pPr>
      <a:lvl9pPr marL="1828800" algn="ctr" defTabSz="3497263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9pPr>
    </p:titleStyle>
    <p:bodyStyle>
      <a:lvl1pPr marL="1311275" indent="-1311275" algn="l" defTabSz="3497263" rtl="0" eaLnBrk="0" fontAlgn="base" hangingPunct="0">
        <a:spcBef>
          <a:spcPct val="20000"/>
        </a:spcBef>
        <a:spcAft>
          <a:spcPct val="0"/>
        </a:spcAft>
        <a:buChar char="•"/>
        <a:defRPr sz="11900">
          <a:solidFill>
            <a:schemeClr val="tx1"/>
          </a:solidFill>
          <a:latin typeface="+mn-lt"/>
          <a:ea typeface="+mn-ea"/>
          <a:cs typeface="+mn-cs"/>
        </a:defRPr>
      </a:lvl1pPr>
      <a:lvl2pPr marL="2847975" indent="-1098550" algn="l" defTabSz="3497263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</a:defRPr>
      </a:lvl2pPr>
      <a:lvl3pPr marL="4365625" indent="-868363" algn="l" defTabSz="3497263" rtl="0" eaLnBrk="0" fontAlgn="base" hangingPunct="0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</a:defRPr>
      </a:lvl3pPr>
      <a:lvl4pPr marL="6115050" indent="-874713" algn="l" defTabSz="3497263" rtl="0" eaLnBrk="0" fontAlgn="base" hangingPunct="0">
        <a:spcBef>
          <a:spcPct val="20000"/>
        </a:spcBef>
        <a:spcAft>
          <a:spcPct val="0"/>
        </a:spcAft>
        <a:buChar char="–"/>
        <a:defRPr sz="7300">
          <a:solidFill>
            <a:schemeClr val="tx1"/>
          </a:solidFill>
          <a:latin typeface="+mn-lt"/>
        </a:defRPr>
      </a:lvl4pPr>
      <a:lvl5pPr marL="7862888" indent="-873125" algn="l" defTabSz="3497263" rtl="0" eaLnBrk="0" fontAlgn="base" hangingPunct="0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5pPr>
      <a:lvl6pPr marL="8320088" indent="-873125" algn="l" defTabSz="3497263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6pPr>
      <a:lvl7pPr marL="8777288" indent="-873125" algn="l" defTabSz="3497263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7pPr>
      <a:lvl8pPr marL="9234488" indent="-873125" algn="l" defTabSz="3497263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8pPr>
      <a:lvl9pPr marL="9691688" indent="-873125" algn="l" defTabSz="3497263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384551" y="1296394"/>
            <a:ext cx="18074008" cy="25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349689" tIns="174845" rIns="349689" bIns="174845">
            <a:spAutoFit/>
          </a:bodyPr>
          <a:lstStyle/>
          <a:p>
            <a:pPr algn="ctr" defTabSz="3497263">
              <a:lnSpc>
                <a:spcPct val="80000"/>
              </a:lnSpc>
              <a:defRPr/>
            </a:pPr>
            <a:r>
              <a:rPr lang="es-CO" sz="6000" b="1" dirty="0">
                <a:latin typeface="Calibri" panose="020F0502020204030204" pitchFamily="34" charset="0"/>
                <a:cs typeface="Calibri" panose="020F0502020204030204" pitchFamily="34" charset="0"/>
              </a:rPr>
              <a:t>CARACTERÍSTICAS OPERATIVAS DE LA BIOPSIA POR CONGELACIÓN EN NEOPLASIA FOLICULAR DE TIROIDES. REVISIÓN SISTEMÁTICA</a:t>
            </a: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112643" y="3816674"/>
            <a:ext cx="15769852" cy="23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9689" tIns="174845" rIns="349689" bIns="174845">
            <a:spAutoFit/>
          </a:bodyPr>
          <a:lstStyle>
            <a:lvl1pPr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Grisales J, 1 , Sanabria A</a:t>
            </a:r>
            <a:r>
              <a:rPr lang="es-CO" sz="3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1,2</a:t>
            </a:r>
            <a:endParaRPr lang="es-CO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Departamento de Cirugía. Facultad de Medicina. Universidad de Antioquia.</a:t>
            </a:r>
          </a:p>
          <a:p>
            <a:pPr marL="514350" indent="-514350">
              <a:buAutoNum type="arabicPeriod"/>
            </a:pP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 Clínica Vida y Centro de excelencia en cirugía de cabeza y cuello. </a:t>
            </a:r>
            <a:r>
              <a:rPr lang="es-CO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CEXCA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. Medellín, Colombia </a:t>
            </a: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951235" y="7696036"/>
            <a:ext cx="11290300" cy="23653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s-ES"/>
            </a:defPPr>
            <a:lvl1pPr defTabSz="3497263">
              <a:lnSpc>
                <a:spcPts val="4400"/>
              </a:lnSpc>
              <a:spcBef>
                <a:spcPts val="2400"/>
              </a:spcBef>
              <a:defRPr sz="3200">
                <a:latin typeface="Calibri" panose="020F0502020204030204" pitchFamily="34" charset="0"/>
              </a:defRPr>
            </a:lvl1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CO" b="1" dirty="0">
                <a:cs typeface="Calibri" panose="020F0502020204030204" pitchFamily="34" charset="0"/>
              </a:rPr>
              <a:t>Introducción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CO" dirty="0">
                <a:cs typeface="Calibri" panose="020F0502020204030204" pitchFamily="34" charset="0"/>
              </a:rPr>
              <a:t>La biopsia por congelación (</a:t>
            </a:r>
            <a:r>
              <a:rPr lang="es-CO" dirty="0" err="1">
                <a:cs typeface="Calibri" panose="020F0502020204030204" pitchFamily="34" charset="0"/>
              </a:rPr>
              <a:t>BC</a:t>
            </a:r>
            <a:r>
              <a:rPr lang="es-CO" dirty="0">
                <a:cs typeface="Calibri" panose="020F0502020204030204" pitchFamily="34" charset="0"/>
              </a:rPr>
              <a:t>) es justificada por algunos autores como útil en pacientes con neoplasia folicular llevados a cirugía para definir la extensión de la tiroidectomía. Existen múltiples estudios al respecto, pero no hay datos conclusivos.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CO" b="1" dirty="0">
                <a:cs typeface="Calibri" panose="020F0502020204030204" pitchFamily="34" charset="0"/>
              </a:rPr>
              <a:t>Objetivo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CO" dirty="0">
                <a:cs typeface="Calibri" panose="020F0502020204030204" pitchFamily="34" charset="0"/>
              </a:rPr>
              <a:t>Evaluar las características operativas de la </a:t>
            </a:r>
            <a:r>
              <a:rPr lang="es-CO" dirty="0" err="1">
                <a:cs typeface="Calibri" panose="020F0502020204030204" pitchFamily="34" charset="0"/>
              </a:rPr>
              <a:t>BC</a:t>
            </a:r>
            <a:r>
              <a:rPr lang="es-CO" dirty="0">
                <a:cs typeface="Calibri" panose="020F0502020204030204" pitchFamily="34" charset="0"/>
              </a:rPr>
              <a:t> en nódulos con diagnóstico citológico de neoplasia folicular.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CO" b="1" dirty="0">
                <a:cs typeface="Calibri" panose="020F0502020204030204" pitchFamily="34" charset="0"/>
              </a:rPr>
              <a:t>Materiales y métodos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CO" dirty="0">
                <a:cs typeface="Calibri" panose="020F0502020204030204" pitchFamily="34" charset="0"/>
              </a:rPr>
              <a:t>Se realizó una revisión sistemática de estudios de pruebas diagnósticas siguiendo las recomendaciones de la Colaboración Cochrane. Se hizo una búsqueda en bases de datos (</a:t>
            </a:r>
            <a:r>
              <a:rPr lang="es-CO" dirty="0" err="1">
                <a:cs typeface="Calibri" panose="020F0502020204030204" pitchFamily="34" charset="0"/>
              </a:rPr>
              <a:t>Pubmed</a:t>
            </a:r>
            <a:r>
              <a:rPr lang="es-CO" dirty="0">
                <a:cs typeface="Calibri" panose="020F0502020204030204" pitchFamily="34" charset="0"/>
              </a:rPr>
              <a:t>, </a:t>
            </a:r>
            <a:r>
              <a:rPr lang="es-CO" dirty="0" err="1">
                <a:cs typeface="Calibri" panose="020F0502020204030204" pitchFamily="34" charset="0"/>
              </a:rPr>
              <a:t>Embase</a:t>
            </a:r>
            <a:r>
              <a:rPr lang="es-CO" dirty="0">
                <a:cs typeface="Calibri" panose="020F0502020204030204" pitchFamily="34" charset="0"/>
              </a:rPr>
              <a:t>, LILACS) sin restricción de idioma o tiempo.   Se evaluó la calidad de los estudios primarios con la herramienta </a:t>
            </a:r>
            <a:r>
              <a:rPr lang="es-CO" dirty="0" err="1">
                <a:cs typeface="Calibri" panose="020F0502020204030204" pitchFamily="34" charset="0"/>
              </a:rPr>
              <a:t>QUADAS</a:t>
            </a:r>
            <a:r>
              <a:rPr lang="es-CO" dirty="0">
                <a:cs typeface="Calibri" panose="020F0502020204030204" pitchFamily="34" charset="0"/>
              </a:rPr>
              <a:t>. Los datos de las características operativas se extrajeron en un archivo de Excel. Se realizo un análisis estadístico en Stata con la herramienta </a:t>
            </a:r>
            <a:r>
              <a:rPr lang="es-CO" dirty="0" err="1">
                <a:cs typeface="Calibri" panose="020F0502020204030204" pitchFamily="34" charset="0"/>
              </a:rPr>
              <a:t>Metandi</a:t>
            </a:r>
            <a:r>
              <a:rPr lang="es-CO" dirty="0"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CO" b="1" dirty="0">
                <a:cs typeface="Calibri" panose="020F0502020204030204" pitchFamily="34" charset="0"/>
              </a:rPr>
              <a:t>Resultados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CO" dirty="0">
                <a:cs typeface="Calibri" panose="020F0502020204030204" pitchFamily="34" charset="0"/>
              </a:rPr>
              <a:t>Se identificaron 39 estudios con 3672 pacientes con neoplasia folicular desde 1991. 88% fueron mujeres y el rango de edad estuvo entre 1-94 años. Las principales debilidades metodológicas se relacionaron con la falta de cegamiento en la interpretación del estándar de oro, la falta de reporte del resultado de pruebas indeterminadas y la falta de inclusión de todos los pacientes en el análisis. 32% de los resultados de la </a:t>
            </a:r>
            <a:r>
              <a:rPr lang="es-CO" dirty="0" err="1">
                <a:cs typeface="Calibri" panose="020F0502020204030204" pitchFamily="34" charset="0"/>
              </a:rPr>
              <a:t>BC</a:t>
            </a:r>
            <a:r>
              <a:rPr lang="es-CO" dirty="0">
                <a:cs typeface="Calibri" panose="020F0502020204030204" pitchFamily="34" charset="0"/>
              </a:rPr>
              <a:t> fueron diferidos a biopsia definitiva. La frecuencia global de malignidad fue de 25% (6-63). La sensibilidad y especificidad global fue de 49% (CI 95% 31.3-68.4) y 98% (IC 95% 89-99), respectivamente. 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CO" b="1" dirty="0">
                <a:cs typeface="Calibri" panose="020F0502020204030204" pitchFamily="34" charset="0"/>
              </a:rPr>
              <a:t>Discusión y conclusiones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CO" dirty="0">
                <a:cs typeface="Calibri" panose="020F0502020204030204" pitchFamily="34" charset="0"/>
              </a:rPr>
              <a:t>La </a:t>
            </a:r>
            <a:r>
              <a:rPr lang="es-CO" dirty="0" err="1">
                <a:cs typeface="Calibri" panose="020F0502020204030204" pitchFamily="34" charset="0"/>
              </a:rPr>
              <a:t>BC</a:t>
            </a:r>
            <a:r>
              <a:rPr lang="es-CO" dirty="0">
                <a:cs typeface="Calibri" panose="020F0502020204030204" pitchFamily="34" charset="0"/>
              </a:rPr>
              <a:t> solo aporta resultados intraoperatorios en 68% de los casos de neoplasia folicular. La sensibilidad es pobre, aunque la especificidad es alta. Su utilidad en neoplasia folicular es limitada. </a:t>
            </a:r>
          </a:p>
        </p:txBody>
      </p:sp>
      <p:sp>
        <p:nvSpPr>
          <p:cNvPr id="2053" name="Line 327"/>
          <p:cNvSpPr>
            <a:spLocks noChangeShapeType="1"/>
          </p:cNvSpPr>
          <p:nvPr/>
        </p:nvSpPr>
        <p:spPr bwMode="auto">
          <a:xfrm flipV="1">
            <a:off x="828822" y="6336954"/>
            <a:ext cx="238696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254730" y="32907906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i="1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5234387" y="-20512401"/>
            <a:ext cx="119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 err="1">
                <a:latin typeface="Calibri" panose="020F0502020204030204" pitchFamily="34" charset="0"/>
              </a:rPr>
              <a:t>TI12</a:t>
            </a:r>
            <a:endParaRPr lang="es-CO" sz="6000" b="1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https://upload.wikimedia.org/wikipedia/commons/thumb/6/65/Escudo-UdeA-Nombre-Completo.svg/1280px-Escudo-UdeA-Nombre-Complet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5" y="2988404"/>
            <a:ext cx="4518446" cy="270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8" name="AutoShape 19" descr="Image result for scalpel">
            <a:extLst>
              <a:ext uri="{FF2B5EF4-FFF2-40B4-BE49-F238E27FC236}">
                <a16:creationId xmlns:a16="http://schemas.microsoft.com/office/drawing/2014/main" id="{C0A4AA72-C988-42C2-B04E-70F257A0DE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25511" y="1912758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93" name="Picture 12" descr="http://i0.wp.com/cexca.com.co/wp-content/uploads/2017/07/logo-cexca.png">
            <a:extLst>
              <a:ext uri="{FF2B5EF4-FFF2-40B4-BE49-F238E27FC236}">
                <a16:creationId xmlns:a16="http://schemas.microsoft.com/office/drawing/2014/main" id="{D05BA830-58D5-4B03-872E-B99573B1E3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8769" y="3632186"/>
            <a:ext cx="2324631" cy="195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Image result for clinica vida">
            <a:extLst>
              <a:ext uri="{FF2B5EF4-FFF2-40B4-BE49-F238E27FC236}">
                <a16:creationId xmlns:a16="http://schemas.microsoft.com/office/drawing/2014/main" id="{B25FA9A3-E07C-4627-9466-A537F04E7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1200" y="1999079"/>
            <a:ext cx="23907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72" name="Tabla 2071">
            <a:extLst>
              <a:ext uri="{FF2B5EF4-FFF2-40B4-BE49-F238E27FC236}">
                <a16:creationId xmlns:a16="http://schemas.microsoft.com/office/drawing/2014/main" id="{1A9FED7D-088C-482E-836C-53F298B91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810981"/>
              </p:ext>
            </p:extLst>
          </p:nvPr>
        </p:nvGraphicFramePr>
        <p:xfrm>
          <a:off x="13155591" y="9146037"/>
          <a:ext cx="10057236" cy="649159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978728">
                  <a:extLst>
                    <a:ext uri="{9D8B030D-6E8A-4147-A177-3AD203B41FA5}">
                      <a16:colId xmlns:a16="http://schemas.microsoft.com/office/drawing/2014/main" val="709052549"/>
                    </a:ext>
                  </a:extLst>
                </a:gridCol>
                <a:gridCol w="3039254">
                  <a:extLst>
                    <a:ext uri="{9D8B030D-6E8A-4147-A177-3AD203B41FA5}">
                      <a16:colId xmlns:a16="http://schemas.microsoft.com/office/drawing/2014/main" val="2288651222"/>
                    </a:ext>
                  </a:extLst>
                </a:gridCol>
                <a:gridCol w="3039254">
                  <a:extLst>
                    <a:ext uri="{9D8B030D-6E8A-4147-A177-3AD203B41FA5}">
                      <a16:colId xmlns:a16="http://schemas.microsoft.com/office/drawing/2014/main" val="2528191517"/>
                    </a:ext>
                  </a:extLst>
                </a:gridCol>
              </a:tblGrid>
              <a:tr h="1081932">
                <a:tc>
                  <a:txBody>
                    <a:bodyPr/>
                    <a:lstStyle/>
                    <a:p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Parámetro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Valor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IC 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260612"/>
                  </a:ext>
                </a:extLst>
              </a:tr>
              <a:tr h="1081932">
                <a:tc>
                  <a:txBody>
                    <a:bodyPr/>
                    <a:lstStyle/>
                    <a:p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Sensibilidad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31,3-68,4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43560"/>
                  </a:ext>
                </a:extLst>
              </a:tr>
              <a:tr h="1081932">
                <a:tc>
                  <a:txBody>
                    <a:bodyPr/>
                    <a:lstStyle/>
                    <a:p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Especificidad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89-99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503925"/>
                  </a:ext>
                </a:extLst>
              </a:tr>
              <a:tr h="1081932">
                <a:tc>
                  <a:txBody>
                    <a:bodyPr/>
                    <a:lstStyle/>
                    <a:p>
                      <a:r>
                        <a:rPr lang="es-CO" sz="32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Diagnóstico (</a:t>
                      </a:r>
                      <a:r>
                        <a:rPr lang="es-CO" sz="32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DOR</a:t>
                      </a:r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44,2-480,94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37514"/>
                  </a:ext>
                </a:extLst>
              </a:tr>
              <a:tr h="1081932">
                <a:tc>
                  <a:txBody>
                    <a:bodyPr/>
                    <a:lstStyle/>
                    <a:p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LR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27,6-260,4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50825"/>
                  </a:ext>
                </a:extLst>
              </a:tr>
              <a:tr h="1081932">
                <a:tc>
                  <a:txBody>
                    <a:bodyPr/>
                    <a:lstStyle/>
                    <a:p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LR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0,47-0,67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632320"/>
                  </a:ext>
                </a:extLst>
              </a:tr>
            </a:tbl>
          </a:graphicData>
        </a:graphic>
      </p:graphicFrame>
      <p:pic>
        <p:nvPicPr>
          <p:cNvPr id="2074" name="Imagen 2073">
            <a:extLst>
              <a:ext uri="{FF2B5EF4-FFF2-40B4-BE49-F238E27FC236}">
                <a16:creationId xmlns:a16="http://schemas.microsoft.com/office/drawing/2014/main" id="{5AA1E3FA-DA37-4E1F-8247-DC5590113D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1831" y="17220004"/>
            <a:ext cx="10064756" cy="1136742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5746</TotalTime>
  <Words>384</Words>
  <Application>Microsoft Office PowerPoint</Application>
  <PresentationFormat>Personalizado</PresentationFormat>
  <Paragraphs>34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Diseño predeterminado</vt:lpstr>
      <vt:lpstr>Presentación de PowerPoint</vt:lpstr>
    </vt:vector>
  </TitlesOfParts>
  <Company>HOSPITAL SAN IGNACIO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HOSPITAL SAN IGNACIO</dc:creator>
  <cp:lastModifiedBy>Lenovo</cp:lastModifiedBy>
  <cp:revision>199</cp:revision>
  <cp:lastPrinted>2001-10-03T02:58:42Z</cp:lastPrinted>
  <dcterms:created xsi:type="dcterms:W3CDTF">2001-09-26T16:10:30Z</dcterms:created>
  <dcterms:modified xsi:type="dcterms:W3CDTF">2018-04-20T00:12:53Z</dcterms:modified>
</cp:coreProperties>
</file>